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8" r:id="rId4"/>
    <p:sldId id="260" r:id="rId5"/>
    <p:sldId id="269" r:id="rId6"/>
    <p:sldId id="267" r:id="rId7"/>
    <p:sldId id="261" r:id="rId8"/>
    <p:sldId id="262" r:id="rId9"/>
    <p:sldId id="263" r:id="rId10"/>
    <p:sldId id="265" r:id="rId11"/>
    <p:sldId id="27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15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google.com/natural-languag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nlp.run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nlp.stanford.edu/pubs/2015angeli-openie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hyperlink" Target="https://arxiv.org/pdf/1906.07510v8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programmer.org/rnn-lstm-gru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hyperlink" Target="https://www.microsoft.com/en-us/research/uploads/prod/2021/06/Pre-training-Models-Xu-Tan.pdf" TargetMode="External"/><Relationship Id="rId4" Type="http://schemas.openxmlformats.org/officeDocument/2006/relationships/hyperlink" Target="https://translate.google.com/" TargetMode="External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Market-basket-analysis-for-improving-the-of-and-FP-Khan-Solaiman/99115afbb9202eba44c7522dccdf71fec8fd6b2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eshap/PlainTextWikipedia" TargetMode="External"/><Relationship Id="rId2" Type="http://schemas.openxmlformats.org/officeDocument/2006/relationships/hyperlink" Target="https://www.kaggle.com/datasets/ltcmdrdata/plain-text-wikipedia-20201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ikipedia:Size_of_Wikipedia" TargetMode="Externa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Mining for Entity Relationship Associations</a:t>
            </a:r>
            <a:br>
              <a:rPr lang="en-US" sz="4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School of Engineering and Applied Science </a:t>
            </a:r>
            <a:br>
              <a:rPr lang="en-US" sz="4400" b="0" dirty="0">
                <a:effectLst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Department of Computer Science CSCI 6443– Data Mining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3" y="4387807"/>
            <a:ext cx="8389575" cy="1752600"/>
          </a:xfrm>
        </p:spPr>
        <p:txBody>
          <a:bodyPr/>
          <a:lstStyle/>
          <a:p>
            <a:r>
              <a:rPr lang="en-US" sz="2400" dirty="0"/>
              <a:t>Professor: A. </a:t>
            </a:r>
            <a:r>
              <a:rPr lang="en-US" sz="2400" dirty="0" err="1"/>
              <a:t>Bellaachia</a:t>
            </a:r>
            <a:endParaRPr lang="en-US" sz="2400" dirty="0"/>
          </a:p>
          <a:p>
            <a:r>
              <a:rPr lang="en-US" sz="2400" dirty="0"/>
              <a:t>Student: R. Gross (G47667332)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04695"/>
            <a:ext cx="552709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Investigate methods of factoring in POS tags and parse labels</a:t>
            </a:r>
          </a:p>
          <a:p>
            <a:pPr marL="1143000" lvl="1" indent="-457200"/>
            <a:r>
              <a:rPr lang="en-US" sz="2000" dirty="0"/>
              <a:t>Helps to generalize</a:t>
            </a:r>
          </a:p>
          <a:p>
            <a:pPr marL="1143000" lvl="1" indent="-457200"/>
            <a:r>
              <a:rPr lang="en-US" sz="2000" dirty="0"/>
              <a:t>Due to generalization could reduce training size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 indent="0">
              <a:buNone/>
            </a:pPr>
            <a:r>
              <a:rPr lang="en-US" sz="2000" dirty="0"/>
              <a:t>	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4146E-0C7C-4FFC-4C88-CEA4B49FBF38}"/>
              </a:ext>
            </a:extLst>
          </p:cNvPr>
          <p:cNvSpPr txBox="1"/>
          <p:nvPr/>
        </p:nvSpPr>
        <p:spPr>
          <a:xfrm>
            <a:off x="7715959" y="1803184"/>
            <a:ext cx="6603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3FA3C-48AC-06FC-39A3-56056B7486DF}"/>
              </a:ext>
            </a:extLst>
          </p:cNvPr>
          <p:cNvSpPr txBox="1"/>
          <p:nvPr/>
        </p:nvSpPr>
        <p:spPr>
          <a:xfrm>
            <a:off x="9234995" y="1814336"/>
            <a:ext cx="74424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1778F-E44B-C034-9EF7-A4CEA8931CD5}"/>
              </a:ext>
            </a:extLst>
          </p:cNvPr>
          <p:cNvSpPr txBox="1"/>
          <p:nvPr/>
        </p:nvSpPr>
        <p:spPr>
          <a:xfrm>
            <a:off x="10795684" y="1799547"/>
            <a:ext cx="74424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5EB54-B55B-B383-FB5B-59CE7D73B2C3}"/>
              </a:ext>
            </a:extLst>
          </p:cNvPr>
          <p:cNvSpPr txBox="1"/>
          <p:nvPr/>
        </p:nvSpPr>
        <p:spPr>
          <a:xfrm>
            <a:off x="8046429" y="34151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3B504-60E9-1E8D-B5C9-E8CC12E1D842}"/>
              </a:ext>
            </a:extLst>
          </p:cNvPr>
          <p:cNvSpPr txBox="1"/>
          <p:nvPr/>
        </p:nvSpPr>
        <p:spPr>
          <a:xfrm>
            <a:off x="8046429" y="60312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491B0-365E-A2FA-E000-B4869BE0C2FD}"/>
              </a:ext>
            </a:extLst>
          </p:cNvPr>
          <p:cNvSpPr txBox="1"/>
          <p:nvPr/>
        </p:nvSpPr>
        <p:spPr>
          <a:xfrm>
            <a:off x="8046429" y="85058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665D00-97D5-ABC6-8BD7-A1ADC62BEF1E}"/>
              </a:ext>
            </a:extLst>
          </p:cNvPr>
          <p:cNvSpPr txBox="1"/>
          <p:nvPr/>
        </p:nvSpPr>
        <p:spPr>
          <a:xfrm>
            <a:off x="8046429" y="111219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D8E670-D7DD-3720-640C-C3724A2F43B7}"/>
              </a:ext>
            </a:extLst>
          </p:cNvPr>
          <p:cNvSpPr txBox="1"/>
          <p:nvPr/>
        </p:nvSpPr>
        <p:spPr>
          <a:xfrm>
            <a:off x="9260888" y="337352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855D08-8B84-0F9A-3217-0519785C90C9}"/>
              </a:ext>
            </a:extLst>
          </p:cNvPr>
          <p:cNvSpPr txBox="1"/>
          <p:nvPr/>
        </p:nvSpPr>
        <p:spPr>
          <a:xfrm>
            <a:off x="9260888" y="598962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D98AA-A743-34D8-E55D-43FC93DFA360}"/>
              </a:ext>
            </a:extLst>
          </p:cNvPr>
          <p:cNvSpPr txBox="1"/>
          <p:nvPr/>
        </p:nvSpPr>
        <p:spPr>
          <a:xfrm>
            <a:off x="9260888" y="846422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16085E-B7B4-1737-0C1A-C57814398D9F}"/>
              </a:ext>
            </a:extLst>
          </p:cNvPr>
          <p:cNvSpPr txBox="1"/>
          <p:nvPr/>
        </p:nvSpPr>
        <p:spPr>
          <a:xfrm>
            <a:off x="9260888" y="1108032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AB054-0B82-56D8-D8FC-6BC7D6DB1141}"/>
              </a:ext>
            </a:extLst>
          </p:cNvPr>
          <p:cNvSpPr txBox="1"/>
          <p:nvPr/>
        </p:nvSpPr>
        <p:spPr>
          <a:xfrm>
            <a:off x="10475347" y="34151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A5F8B4-CE9F-D043-A682-492F8324ED5D}"/>
              </a:ext>
            </a:extLst>
          </p:cNvPr>
          <p:cNvSpPr txBox="1"/>
          <p:nvPr/>
        </p:nvSpPr>
        <p:spPr>
          <a:xfrm>
            <a:off x="10475347" y="60312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830695-3C2B-0CB3-03D3-586747213025}"/>
              </a:ext>
            </a:extLst>
          </p:cNvPr>
          <p:cNvSpPr txBox="1"/>
          <p:nvPr/>
        </p:nvSpPr>
        <p:spPr>
          <a:xfrm>
            <a:off x="10475347" y="85058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8F29EF-A93C-3460-803B-991D4022FEB6}"/>
              </a:ext>
            </a:extLst>
          </p:cNvPr>
          <p:cNvSpPr txBox="1"/>
          <p:nvPr/>
        </p:nvSpPr>
        <p:spPr>
          <a:xfrm>
            <a:off x="10475347" y="111219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40612F-EB70-8040-2671-5A9A11EF0E79}"/>
              </a:ext>
            </a:extLst>
          </p:cNvPr>
          <p:cNvCxnSpPr>
            <a:cxnSpLocks/>
            <a:stCxn id="4" idx="0"/>
            <a:endCxn id="16" idx="2"/>
          </p:cNvCxnSpPr>
          <p:nvPr/>
        </p:nvCxnSpPr>
        <p:spPr>
          <a:xfrm flipV="1">
            <a:off x="8046136" y="1373800"/>
            <a:ext cx="346523" cy="42938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659285-20FD-3294-D9C7-C419F95F2838}"/>
              </a:ext>
            </a:extLst>
          </p:cNvPr>
          <p:cNvCxnSpPr>
            <a:cxnSpLocks/>
            <a:stCxn id="4" idx="0"/>
            <a:endCxn id="23" idx="2"/>
          </p:cNvCxnSpPr>
          <p:nvPr/>
        </p:nvCxnSpPr>
        <p:spPr>
          <a:xfrm flipV="1">
            <a:off x="8046136" y="1369642"/>
            <a:ext cx="1560982" cy="43354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C1A380-15EC-10D9-A0C6-9A09643982DF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8392659" y="1373800"/>
            <a:ext cx="1214459" cy="4405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0185DF-8554-68A8-620B-E4B0001971F4}"/>
              </a:ext>
            </a:extLst>
          </p:cNvPr>
          <p:cNvCxnSpPr>
            <a:cxnSpLocks/>
            <a:stCxn id="6" idx="0"/>
            <a:endCxn id="23" idx="2"/>
          </p:cNvCxnSpPr>
          <p:nvPr/>
        </p:nvCxnSpPr>
        <p:spPr>
          <a:xfrm flipV="1">
            <a:off x="9607118" y="1369642"/>
            <a:ext cx="0" cy="4446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F602A2-338A-83C8-C57F-5038C567000B}"/>
              </a:ext>
            </a:extLst>
          </p:cNvPr>
          <p:cNvCxnSpPr>
            <a:cxnSpLocks/>
            <a:stCxn id="6" idx="0"/>
            <a:endCxn id="27" idx="2"/>
          </p:cNvCxnSpPr>
          <p:nvPr/>
        </p:nvCxnSpPr>
        <p:spPr>
          <a:xfrm flipV="1">
            <a:off x="9607118" y="1373800"/>
            <a:ext cx="1214459" cy="4405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7659CE-063B-56CB-E239-61A991B07EE3}"/>
              </a:ext>
            </a:extLst>
          </p:cNvPr>
          <p:cNvCxnSpPr>
            <a:cxnSpLocks/>
            <a:stCxn id="8" idx="0"/>
            <a:endCxn id="27" idx="2"/>
          </p:cNvCxnSpPr>
          <p:nvPr/>
        </p:nvCxnSpPr>
        <p:spPr>
          <a:xfrm flipH="1" flipV="1">
            <a:off x="10821577" y="1373800"/>
            <a:ext cx="346230" cy="42574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8FE504-86D2-6798-3110-90E03C5BBBA5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flipH="1" flipV="1">
            <a:off x="9607118" y="1369642"/>
            <a:ext cx="1560689" cy="429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3C5B88C-48F2-D77D-0FB6-82A1EFD3AB1D}"/>
              </a:ext>
            </a:extLst>
          </p:cNvPr>
          <p:cNvSpPr txBox="1"/>
          <p:nvPr/>
        </p:nvSpPr>
        <p:spPr>
          <a:xfrm>
            <a:off x="10306148" y="2323083"/>
            <a:ext cx="1853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Typical text encoding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CE4B5AC-99D9-5DAB-9238-E01A0495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593" y="4220618"/>
            <a:ext cx="1638529" cy="8002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35F1D0-A064-C070-0360-A9865385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57" y="3811140"/>
            <a:ext cx="2486372" cy="35247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81381BE-5EB1-FF59-BB55-76EEAE21F573}"/>
              </a:ext>
            </a:extLst>
          </p:cNvPr>
          <p:cNvSpPr txBox="1"/>
          <p:nvPr/>
        </p:nvSpPr>
        <p:spPr>
          <a:xfrm>
            <a:off x="2050685" y="5020830"/>
            <a:ext cx="26877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https://cloud.google.com/natural-language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5F9D52-3966-E461-488B-481A4A211A9F}"/>
              </a:ext>
            </a:extLst>
          </p:cNvPr>
          <p:cNvSpPr txBox="1"/>
          <p:nvPr/>
        </p:nvSpPr>
        <p:spPr>
          <a:xfrm>
            <a:off x="7720891" y="4263846"/>
            <a:ext cx="6603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Tiger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DC1E3C9-4831-9D23-3E57-1348C8C00032}"/>
              </a:ext>
            </a:extLst>
          </p:cNvPr>
          <p:cNvSpPr txBox="1"/>
          <p:nvPr/>
        </p:nvSpPr>
        <p:spPr>
          <a:xfrm>
            <a:off x="9234995" y="4265545"/>
            <a:ext cx="74424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13CCE8-B76C-7F32-6CD7-C857886642F2}"/>
              </a:ext>
            </a:extLst>
          </p:cNvPr>
          <p:cNvSpPr txBox="1"/>
          <p:nvPr/>
        </p:nvSpPr>
        <p:spPr>
          <a:xfrm>
            <a:off x="10789462" y="4267321"/>
            <a:ext cx="74424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golf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DC249C-4DB5-F8D7-262B-1F2EA5E016DE}"/>
              </a:ext>
            </a:extLst>
          </p:cNvPr>
          <p:cNvSpPr txBox="1"/>
          <p:nvPr/>
        </p:nvSpPr>
        <p:spPr>
          <a:xfrm>
            <a:off x="8046429" y="279271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1659A0-3B63-682A-E526-DB525327B7F3}"/>
              </a:ext>
            </a:extLst>
          </p:cNvPr>
          <p:cNvSpPr txBox="1"/>
          <p:nvPr/>
        </p:nvSpPr>
        <p:spPr>
          <a:xfrm>
            <a:off x="8046429" y="305432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EAABE18-7EA8-B7F7-4FFD-6922BC94B020}"/>
              </a:ext>
            </a:extLst>
          </p:cNvPr>
          <p:cNvSpPr txBox="1"/>
          <p:nvPr/>
        </p:nvSpPr>
        <p:spPr>
          <a:xfrm>
            <a:off x="8046429" y="330178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3902CA-072C-31E2-C28E-07787882E09B}"/>
              </a:ext>
            </a:extLst>
          </p:cNvPr>
          <p:cNvSpPr txBox="1"/>
          <p:nvPr/>
        </p:nvSpPr>
        <p:spPr>
          <a:xfrm>
            <a:off x="8046429" y="356339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A1B492-7ED3-6177-990E-B31DDC432F0E}"/>
              </a:ext>
            </a:extLst>
          </p:cNvPr>
          <p:cNvSpPr txBox="1"/>
          <p:nvPr/>
        </p:nvSpPr>
        <p:spPr>
          <a:xfrm>
            <a:off x="9260888" y="2788561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015AFF-2595-CF22-C8F6-4FCA3611F39C}"/>
              </a:ext>
            </a:extLst>
          </p:cNvPr>
          <p:cNvSpPr txBox="1"/>
          <p:nvPr/>
        </p:nvSpPr>
        <p:spPr>
          <a:xfrm>
            <a:off x="9260888" y="3050171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B33D376-DCF4-57F6-61F4-4241EB32DDD2}"/>
              </a:ext>
            </a:extLst>
          </p:cNvPr>
          <p:cNvSpPr txBox="1"/>
          <p:nvPr/>
        </p:nvSpPr>
        <p:spPr>
          <a:xfrm>
            <a:off x="9260888" y="3297631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DC3D7C-1AA5-83A8-7757-A0374EE5638D}"/>
              </a:ext>
            </a:extLst>
          </p:cNvPr>
          <p:cNvSpPr txBox="1"/>
          <p:nvPr/>
        </p:nvSpPr>
        <p:spPr>
          <a:xfrm>
            <a:off x="9260888" y="3559241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237FF06-AC16-3F03-16DC-009AB4960AB1}"/>
              </a:ext>
            </a:extLst>
          </p:cNvPr>
          <p:cNvSpPr txBox="1"/>
          <p:nvPr/>
        </p:nvSpPr>
        <p:spPr>
          <a:xfrm>
            <a:off x="10475347" y="279271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38F8E5-7F66-00FC-56C8-206E7FB57483}"/>
              </a:ext>
            </a:extLst>
          </p:cNvPr>
          <p:cNvSpPr txBox="1"/>
          <p:nvPr/>
        </p:nvSpPr>
        <p:spPr>
          <a:xfrm>
            <a:off x="10475347" y="305432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7F30E9-282C-6D9D-C3DB-7F1F56E77967}"/>
              </a:ext>
            </a:extLst>
          </p:cNvPr>
          <p:cNvSpPr txBox="1"/>
          <p:nvPr/>
        </p:nvSpPr>
        <p:spPr>
          <a:xfrm>
            <a:off x="10475347" y="330178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259D017-ECAD-B3B2-A99A-BCF8ECA700EA}"/>
              </a:ext>
            </a:extLst>
          </p:cNvPr>
          <p:cNvSpPr txBox="1"/>
          <p:nvPr/>
        </p:nvSpPr>
        <p:spPr>
          <a:xfrm>
            <a:off x="10475347" y="356339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90EDAAE-B6D7-DBE6-154C-A839DE1CF02D}"/>
              </a:ext>
            </a:extLst>
          </p:cNvPr>
          <p:cNvCxnSpPr>
            <a:cxnSpLocks/>
            <a:stCxn id="64" idx="0"/>
            <a:endCxn id="70" idx="2"/>
          </p:cNvCxnSpPr>
          <p:nvPr/>
        </p:nvCxnSpPr>
        <p:spPr>
          <a:xfrm flipV="1">
            <a:off x="8051068" y="3825009"/>
            <a:ext cx="341591" cy="43883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D06A805-DDCA-E725-BA25-937D3780061C}"/>
              </a:ext>
            </a:extLst>
          </p:cNvPr>
          <p:cNvCxnSpPr>
            <a:cxnSpLocks/>
            <a:stCxn id="64" idx="0"/>
            <a:endCxn id="74" idx="2"/>
          </p:cNvCxnSpPr>
          <p:nvPr/>
        </p:nvCxnSpPr>
        <p:spPr>
          <a:xfrm flipV="1">
            <a:off x="8051068" y="3820851"/>
            <a:ext cx="1556050" cy="44299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B29EE6D-7EF4-A7AE-D9D9-A6FF43BCA508}"/>
              </a:ext>
            </a:extLst>
          </p:cNvPr>
          <p:cNvCxnSpPr>
            <a:cxnSpLocks/>
            <a:stCxn id="65" idx="0"/>
            <a:endCxn id="70" idx="2"/>
          </p:cNvCxnSpPr>
          <p:nvPr/>
        </p:nvCxnSpPr>
        <p:spPr>
          <a:xfrm flipH="1" flipV="1">
            <a:off x="8392659" y="3825009"/>
            <a:ext cx="1214459" cy="4405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592CBA6-BEA1-6814-4D22-4395CD0F7F94}"/>
              </a:ext>
            </a:extLst>
          </p:cNvPr>
          <p:cNvCxnSpPr>
            <a:cxnSpLocks/>
            <a:stCxn id="65" idx="0"/>
            <a:endCxn id="74" idx="2"/>
          </p:cNvCxnSpPr>
          <p:nvPr/>
        </p:nvCxnSpPr>
        <p:spPr>
          <a:xfrm flipV="1">
            <a:off x="9607118" y="3820851"/>
            <a:ext cx="0" cy="4446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7A8AE43-9463-B7E4-EEC2-BC6A8EF9B392}"/>
              </a:ext>
            </a:extLst>
          </p:cNvPr>
          <p:cNvCxnSpPr>
            <a:cxnSpLocks/>
            <a:stCxn id="65" idx="0"/>
            <a:endCxn id="78" idx="2"/>
          </p:cNvCxnSpPr>
          <p:nvPr/>
        </p:nvCxnSpPr>
        <p:spPr>
          <a:xfrm flipV="1">
            <a:off x="9607118" y="3825009"/>
            <a:ext cx="1214459" cy="4405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4D6D7E2-8567-858D-6342-B5F0D5727117}"/>
              </a:ext>
            </a:extLst>
          </p:cNvPr>
          <p:cNvCxnSpPr>
            <a:cxnSpLocks/>
            <a:stCxn id="66" idx="0"/>
            <a:endCxn id="78" idx="2"/>
          </p:cNvCxnSpPr>
          <p:nvPr/>
        </p:nvCxnSpPr>
        <p:spPr>
          <a:xfrm flipH="1" flipV="1">
            <a:off x="10821577" y="3825009"/>
            <a:ext cx="340008" cy="4423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16A1DC8-C3F1-A26C-64EB-F06CB65F0F53}"/>
              </a:ext>
            </a:extLst>
          </p:cNvPr>
          <p:cNvCxnSpPr>
            <a:cxnSpLocks/>
            <a:stCxn id="66" idx="0"/>
            <a:endCxn id="74" idx="2"/>
          </p:cNvCxnSpPr>
          <p:nvPr/>
        </p:nvCxnSpPr>
        <p:spPr>
          <a:xfrm flipH="1" flipV="1">
            <a:off x="9607118" y="3820851"/>
            <a:ext cx="1554467" cy="44647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EDDB1CD7-9914-F16A-417F-39461D7D464E}"/>
              </a:ext>
            </a:extLst>
          </p:cNvPr>
          <p:cNvSpPr txBox="1"/>
          <p:nvPr/>
        </p:nvSpPr>
        <p:spPr>
          <a:xfrm>
            <a:off x="10675399" y="5143530"/>
            <a:ext cx="1356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 we do this?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5A92B59-DB6E-2346-94E2-E230706A7359}"/>
              </a:ext>
            </a:extLst>
          </p:cNvPr>
          <p:cNvSpPr txBox="1"/>
          <p:nvPr/>
        </p:nvSpPr>
        <p:spPr>
          <a:xfrm>
            <a:off x="7233340" y="4717103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nsubj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37E510C-BF53-EC5E-9044-534962945FBE}"/>
              </a:ext>
            </a:extLst>
          </p:cNvPr>
          <p:cNvSpPr txBox="1"/>
          <p:nvPr/>
        </p:nvSpPr>
        <p:spPr>
          <a:xfrm>
            <a:off x="8051068" y="4717103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noun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C5B6C8A-455B-3931-CE5F-E52FF6151139}"/>
              </a:ext>
            </a:extLst>
          </p:cNvPr>
          <p:cNvSpPr txBox="1"/>
          <p:nvPr/>
        </p:nvSpPr>
        <p:spPr>
          <a:xfrm>
            <a:off x="8868796" y="4718398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5B4F27-B71C-0BE6-CFF9-AEF29FE56178}"/>
              </a:ext>
            </a:extLst>
          </p:cNvPr>
          <p:cNvSpPr txBox="1"/>
          <p:nvPr/>
        </p:nvSpPr>
        <p:spPr>
          <a:xfrm>
            <a:off x="9658156" y="4718398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759859-12C5-4CB2-C9A2-2FFA2280826D}"/>
              </a:ext>
            </a:extLst>
          </p:cNvPr>
          <p:cNvSpPr txBox="1"/>
          <p:nvPr/>
        </p:nvSpPr>
        <p:spPr>
          <a:xfrm>
            <a:off x="10443396" y="4700536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7A360A-7331-283A-D95B-4984C49BB3F2}"/>
              </a:ext>
            </a:extLst>
          </p:cNvPr>
          <p:cNvSpPr txBox="1"/>
          <p:nvPr/>
        </p:nvSpPr>
        <p:spPr>
          <a:xfrm>
            <a:off x="11232756" y="4700536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verb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757E1C5-B0EF-B0C0-D66A-CC7F18256C42}"/>
              </a:ext>
            </a:extLst>
          </p:cNvPr>
          <p:cNvCxnSpPr>
            <a:cxnSpLocks/>
            <a:stCxn id="87" idx="0"/>
            <a:endCxn id="70" idx="2"/>
          </p:cNvCxnSpPr>
          <p:nvPr/>
        </p:nvCxnSpPr>
        <p:spPr>
          <a:xfrm flipV="1">
            <a:off x="7609772" y="3825009"/>
            <a:ext cx="782887" cy="89209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2BF58AF-CEB8-9C5C-3C28-6B9AF9954AA4}"/>
              </a:ext>
            </a:extLst>
          </p:cNvPr>
          <p:cNvCxnSpPr>
            <a:cxnSpLocks/>
            <a:stCxn id="88" idx="0"/>
            <a:endCxn id="70" idx="2"/>
          </p:cNvCxnSpPr>
          <p:nvPr/>
        </p:nvCxnSpPr>
        <p:spPr>
          <a:xfrm flipH="1" flipV="1">
            <a:off x="8392659" y="3825009"/>
            <a:ext cx="34841" cy="89209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8E65315-F0AB-5255-EAC2-1C63CE16300C}"/>
              </a:ext>
            </a:extLst>
          </p:cNvPr>
          <p:cNvCxnSpPr>
            <a:cxnSpLocks/>
            <a:stCxn id="87" idx="0"/>
            <a:endCxn id="74" idx="2"/>
          </p:cNvCxnSpPr>
          <p:nvPr/>
        </p:nvCxnSpPr>
        <p:spPr>
          <a:xfrm flipV="1">
            <a:off x="7609772" y="3820851"/>
            <a:ext cx="1997346" cy="89625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8ABB8CE-7749-1CEC-C883-58CE70DE329B}"/>
              </a:ext>
            </a:extLst>
          </p:cNvPr>
          <p:cNvCxnSpPr>
            <a:cxnSpLocks/>
            <a:stCxn id="88" idx="0"/>
            <a:endCxn id="74" idx="2"/>
          </p:cNvCxnSpPr>
          <p:nvPr/>
        </p:nvCxnSpPr>
        <p:spPr>
          <a:xfrm flipV="1">
            <a:off x="8427500" y="3820851"/>
            <a:ext cx="1179618" cy="89625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34DD46C-476D-7F22-FFD9-AFE07EA14657}"/>
              </a:ext>
            </a:extLst>
          </p:cNvPr>
          <p:cNvCxnSpPr>
            <a:cxnSpLocks/>
            <a:stCxn id="92" idx="0"/>
            <a:endCxn id="78" idx="2"/>
          </p:cNvCxnSpPr>
          <p:nvPr/>
        </p:nvCxnSpPr>
        <p:spPr>
          <a:xfrm flipH="1" flipV="1">
            <a:off x="10821577" y="3825009"/>
            <a:ext cx="787611" cy="87552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B644EF1-5C3D-3BB2-209E-D61FD0005393}"/>
              </a:ext>
            </a:extLst>
          </p:cNvPr>
          <p:cNvCxnSpPr>
            <a:cxnSpLocks/>
            <a:stCxn id="91" idx="0"/>
            <a:endCxn id="78" idx="2"/>
          </p:cNvCxnSpPr>
          <p:nvPr/>
        </p:nvCxnSpPr>
        <p:spPr>
          <a:xfrm flipV="1">
            <a:off x="10819828" y="3825009"/>
            <a:ext cx="1749" cy="87552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CDCC542-BCF4-435D-3CCE-9074B6F8EB74}"/>
              </a:ext>
            </a:extLst>
          </p:cNvPr>
          <p:cNvCxnSpPr>
            <a:cxnSpLocks/>
            <a:stCxn id="92" idx="0"/>
            <a:endCxn id="74" idx="2"/>
          </p:cNvCxnSpPr>
          <p:nvPr/>
        </p:nvCxnSpPr>
        <p:spPr>
          <a:xfrm flipH="1" flipV="1">
            <a:off x="9607118" y="3820851"/>
            <a:ext cx="2002070" cy="87968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F09CFBA-03FA-8F35-7384-4AC6EE20DB99}"/>
              </a:ext>
            </a:extLst>
          </p:cNvPr>
          <p:cNvCxnSpPr>
            <a:cxnSpLocks/>
            <a:stCxn id="91" idx="0"/>
            <a:endCxn id="74" idx="2"/>
          </p:cNvCxnSpPr>
          <p:nvPr/>
        </p:nvCxnSpPr>
        <p:spPr>
          <a:xfrm flipH="1" flipV="1">
            <a:off x="9607118" y="3820851"/>
            <a:ext cx="1212710" cy="87968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4B2D6ED-6A68-C6B2-AC99-AD4DBAE6062F}"/>
              </a:ext>
            </a:extLst>
          </p:cNvPr>
          <p:cNvCxnSpPr>
            <a:cxnSpLocks/>
            <a:stCxn id="89" idx="0"/>
            <a:endCxn id="74" idx="2"/>
          </p:cNvCxnSpPr>
          <p:nvPr/>
        </p:nvCxnSpPr>
        <p:spPr>
          <a:xfrm flipV="1">
            <a:off x="9245228" y="3820851"/>
            <a:ext cx="361890" cy="8975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A43ED5D-93CF-EB8A-D933-D332A10F2F4F}"/>
              </a:ext>
            </a:extLst>
          </p:cNvPr>
          <p:cNvCxnSpPr>
            <a:cxnSpLocks/>
            <a:stCxn id="90" idx="0"/>
            <a:endCxn id="74" idx="2"/>
          </p:cNvCxnSpPr>
          <p:nvPr/>
        </p:nvCxnSpPr>
        <p:spPr>
          <a:xfrm flipH="1" flipV="1">
            <a:off x="9607118" y="3820851"/>
            <a:ext cx="427470" cy="8975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CE7CBD6-353A-0EAD-D457-9F04C1446F6F}"/>
              </a:ext>
            </a:extLst>
          </p:cNvPr>
          <p:cNvCxnSpPr>
            <a:cxnSpLocks/>
            <a:stCxn id="90" idx="0"/>
            <a:endCxn id="78" idx="2"/>
          </p:cNvCxnSpPr>
          <p:nvPr/>
        </p:nvCxnSpPr>
        <p:spPr>
          <a:xfrm flipV="1">
            <a:off x="10034588" y="3825009"/>
            <a:ext cx="786989" cy="8933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D5B6A51-BF23-B3DA-2DEA-46CCAF76F010}"/>
              </a:ext>
            </a:extLst>
          </p:cNvPr>
          <p:cNvCxnSpPr>
            <a:cxnSpLocks/>
            <a:stCxn id="89" idx="0"/>
            <a:endCxn id="78" idx="2"/>
          </p:cNvCxnSpPr>
          <p:nvPr/>
        </p:nvCxnSpPr>
        <p:spPr>
          <a:xfrm flipV="1">
            <a:off x="9245228" y="3825009"/>
            <a:ext cx="1576349" cy="8933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57EA128-087F-5361-818D-D3B28134F047}"/>
              </a:ext>
            </a:extLst>
          </p:cNvPr>
          <p:cNvCxnSpPr>
            <a:cxnSpLocks/>
            <a:stCxn id="90" idx="0"/>
            <a:endCxn id="70" idx="2"/>
          </p:cNvCxnSpPr>
          <p:nvPr/>
        </p:nvCxnSpPr>
        <p:spPr>
          <a:xfrm flipH="1" flipV="1">
            <a:off x="8392659" y="3825009"/>
            <a:ext cx="1641929" cy="8933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561C2EE-C052-0061-5E3B-5AC2626B7618}"/>
              </a:ext>
            </a:extLst>
          </p:cNvPr>
          <p:cNvCxnSpPr>
            <a:cxnSpLocks/>
            <a:stCxn id="89" idx="0"/>
            <a:endCxn id="70" idx="2"/>
          </p:cNvCxnSpPr>
          <p:nvPr/>
        </p:nvCxnSpPr>
        <p:spPr>
          <a:xfrm flipH="1" flipV="1">
            <a:off x="8392659" y="3825009"/>
            <a:ext cx="852569" cy="8933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3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1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7533443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chatbots are a combination of expert systems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knowledge base is often used as the “brain” of the chatbot due to its ability to perform inference.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Traditionally knowledge bases perform inference based on inference rules, which are brittle and don’t scale well.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F8E50F-FD83-96C2-6D92-631B54A44979}"/>
              </a:ext>
            </a:extLst>
          </p:cNvPr>
          <p:cNvSpPr/>
          <p:nvPr/>
        </p:nvSpPr>
        <p:spPr>
          <a:xfrm>
            <a:off x="8965811" y="1983394"/>
            <a:ext cx="1118587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6465C2-9EC2-384A-84B2-B5E91FBCF87B}"/>
              </a:ext>
            </a:extLst>
          </p:cNvPr>
          <p:cNvSpPr/>
          <p:nvPr/>
        </p:nvSpPr>
        <p:spPr>
          <a:xfrm>
            <a:off x="10753183" y="2940300"/>
            <a:ext cx="1118587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1EE529-CA98-CB01-F8F9-3D02C382B3C4}"/>
              </a:ext>
            </a:extLst>
          </p:cNvPr>
          <p:cNvSpPr/>
          <p:nvPr/>
        </p:nvSpPr>
        <p:spPr>
          <a:xfrm>
            <a:off x="8774941" y="3907225"/>
            <a:ext cx="1500327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CB170-85FC-32DF-6C33-A21BAB426B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0043180" y="2476251"/>
            <a:ext cx="873816" cy="55375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BB72B7-404E-68B2-5FDB-0ECE6235157F}"/>
              </a:ext>
            </a:extLst>
          </p:cNvPr>
          <p:cNvCxnSpPr>
            <a:cxnSpLocks/>
          </p:cNvCxnSpPr>
          <p:nvPr/>
        </p:nvCxnSpPr>
        <p:spPr>
          <a:xfrm>
            <a:off x="9525105" y="2669531"/>
            <a:ext cx="0" cy="1154096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14F2FE-103C-B64A-146E-F45E22C4A0B8}"/>
              </a:ext>
            </a:extLst>
          </p:cNvPr>
          <p:cNvSpPr txBox="1"/>
          <p:nvPr/>
        </p:nvSpPr>
        <p:spPr>
          <a:xfrm>
            <a:off x="10418506" y="2339156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C3AFE6-F832-23F8-07B6-AF687DEB76A7}"/>
              </a:ext>
            </a:extLst>
          </p:cNvPr>
          <p:cNvSpPr txBox="1"/>
          <p:nvPr/>
        </p:nvSpPr>
        <p:spPr>
          <a:xfrm>
            <a:off x="9620330" y="2975673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A5BEAC-18F4-A0B5-3B44-4C66975D056A}"/>
              </a:ext>
            </a:extLst>
          </p:cNvPr>
          <p:cNvSpPr txBox="1"/>
          <p:nvPr/>
        </p:nvSpPr>
        <p:spPr>
          <a:xfrm>
            <a:off x="8965811" y="4750074"/>
            <a:ext cx="2798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&lt;subject&gt; has Child</a:t>
            </a:r>
          </a:p>
          <a:p>
            <a:r>
              <a:rPr lang="en-US" dirty="0"/>
              <a:t>THEN &lt;subject&gt; is a Parent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620F3-F8DD-0E0F-D992-10F0FF118D80}"/>
              </a:ext>
            </a:extLst>
          </p:cNvPr>
          <p:cNvSpPr txBox="1"/>
          <p:nvPr/>
        </p:nvSpPr>
        <p:spPr>
          <a:xfrm>
            <a:off x="7885223" y="2817293"/>
            <a:ext cx="127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Inference!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B97AF6-184E-7427-C70C-98DABC76C224}"/>
              </a:ext>
            </a:extLst>
          </p:cNvPr>
          <p:cNvCxnSpPr>
            <a:cxnSpLocks/>
          </p:cNvCxnSpPr>
          <p:nvPr/>
        </p:nvCxnSpPr>
        <p:spPr>
          <a:xfrm>
            <a:off x="9058421" y="3001959"/>
            <a:ext cx="390301" cy="105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6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161233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Unsupervised learning of entity relationships is difficult and supervised learning datasets are costly to create.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Performance is subjective and language dependent.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 NLP algorithms struggle to perform Relationship Extraction (RE) with the precision and recall of a person.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Continued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D54734-0829-58EA-55FA-785024D4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0" y="4263521"/>
            <a:ext cx="5073728" cy="850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6EEF6A-3D63-9D3B-8C1E-15E28DF59E9C}"/>
              </a:ext>
            </a:extLst>
          </p:cNvPr>
          <p:cNvSpPr txBox="1"/>
          <p:nvPr/>
        </p:nvSpPr>
        <p:spPr>
          <a:xfrm>
            <a:off x="3240281" y="5131456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https://corenlp.run/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7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25625"/>
            <a:ext cx="4772487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Methods of doing RE :</a:t>
            </a:r>
          </a:p>
          <a:p>
            <a:pPr marL="1143000" lvl="1" indent="-457200"/>
            <a:r>
              <a:rPr lang="en-US" sz="2000" dirty="0" err="1"/>
              <a:t>OpenIE</a:t>
            </a:r>
            <a:endParaRPr lang="en-US" sz="2000" dirty="0"/>
          </a:p>
          <a:p>
            <a:pPr marL="1600200" lvl="2" indent="-457200"/>
            <a:r>
              <a:rPr lang="en-US" sz="1600" dirty="0"/>
              <a:t>Greedy search on dependency tree</a:t>
            </a:r>
          </a:p>
          <a:p>
            <a:pPr marL="1600200" lvl="2" indent="-457200"/>
            <a:r>
              <a:rPr lang="en-US" sz="1600" dirty="0"/>
              <a:t>Goal is to reduce sentence to utterance, and keep reducing until triple is all that is remaining</a:t>
            </a:r>
            <a:endParaRPr lang="en-US" dirty="0"/>
          </a:p>
          <a:p>
            <a:pPr lvl="2" indent="0">
              <a:buNone/>
            </a:pPr>
            <a:endParaRPr lang="en-US" sz="2000" dirty="0"/>
          </a:p>
          <a:p>
            <a:pPr marL="1143000" lvl="1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Continued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4D8B57-97DB-9C02-9AEF-195527FA515F}"/>
              </a:ext>
            </a:extLst>
          </p:cNvPr>
          <p:cNvSpPr txBox="1"/>
          <p:nvPr/>
        </p:nvSpPr>
        <p:spPr>
          <a:xfrm>
            <a:off x="8154799" y="4821624"/>
            <a:ext cx="36347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hlinkClick r:id="rId2"/>
              </a:rPr>
              <a:t>https://nlp.stanford.edu/pubs/2015angeli-openie.pdf</a:t>
            </a:r>
            <a:endParaRPr lang="en-US" sz="1100" dirty="0"/>
          </a:p>
          <a:p>
            <a:pPr algn="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2A584F-8282-326B-277B-D031560AE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141" y="2319624"/>
            <a:ext cx="6351402" cy="240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E8492B5-1D38-E9B2-FE58-9A8D0F04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515" y="1421302"/>
            <a:ext cx="4220018" cy="23699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25625"/>
            <a:ext cx="552709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Methods of doing RE :</a:t>
            </a:r>
          </a:p>
          <a:p>
            <a:pPr marL="1143000" lvl="1" indent="-457200"/>
            <a:r>
              <a:rPr lang="en-US" sz="2000" dirty="0"/>
              <a:t>Applying language generation/translation techniques </a:t>
            </a:r>
          </a:p>
          <a:p>
            <a:pPr marL="1600200" lvl="2" indent="-457200"/>
            <a:r>
              <a:rPr lang="en-US" sz="1600" dirty="0"/>
              <a:t>RNN, LSTM, GRU, Transformers (Seq2Seq (BERT, ERNIE, GPT, BART))</a:t>
            </a:r>
          </a:p>
          <a:p>
            <a:pPr lvl="1" indent="0">
              <a:buNone/>
            </a:pPr>
            <a:r>
              <a:rPr lang="en-US" sz="2000" dirty="0"/>
              <a:t>	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Continued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9D0662-8F59-192E-2737-D633C03E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43" y="3347435"/>
            <a:ext cx="4495159" cy="15164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02D737-EB58-052C-2B4A-695BBB4C8191}"/>
              </a:ext>
            </a:extLst>
          </p:cNvPr>
          <p:cNvSpPr txBox="1"/>
          <p:nvPr/>
        </p:nvSpPr>
        <p:spPr>
          <a:xfrm>
            <a:off x="3748916" y="4863874"/>
            <a:ext cx="2015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https://translate.google.com/</a:t>
            </a:r>
            <a:endParaRPr lang="en-US" sz="1100" dirty="0"/>
          </a:p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392640B-8198-E566-C044-280CA2DA8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50" y="5126364"/>
            <a:ext cx="4497377" cy="3589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7FA2C4-DDA4-F120-A9C1-B89C3D222702}"/>
              </a:ext>
            </a:extLst>
          </p:cNvPr>
          <p:cNvSpPr txBox="1"/>
          <p:nvPr/>
        </p:nvSpPr>
        <p:spPr>
          <a:xfrm>
            <a:off x="7727554" y="1051719"/>
            <a:ext cx="269151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6"/>
              </a:rPr>
              <a:t>http://dprogrammer.org/rnn-lstm-gru</a:t>
            </a:r>
            <a:endParaRPr lang="en-US" sz="1100" dirty="0"/>
          </a:p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5C53F7C-ABDC-BEC3-1BA2-F0352C80F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256" y="72845"/>
            <a:ext cx="2195743" cy="33223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964D94E-E82C-7A8F-A0B7-28C94559C7C7}"/>
              </a:ext>
            </a:extLst>
          </p:cNvPr>
          <p:cNvSpPr txBox="1"/>
          <p:nvPr/>
        </p:nvSpPr>
        <p:spPr>
          <a:xfrm>
            <a:off x="9908753" y="3347435"/>
            <a:ext cx="2370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https://arxiv.org/pdf/1706.03762.pdf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7393DC1-7036-0AA0-7CE4-FDDE3B8DE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486" y="38556"/>
            <a:ext cx="3552049" cy="108424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2F04C2C-0D70-118D-EAED-4D61C8BE9A7F}"/>
              </a:ext>
            </a:extLst>
          </p:cNvPr>
          <p:cNvSpPr txBox="1"/>
          <p:nvPr/>
        </p:nvSpPr>
        <p:spPr>
          <a:xfrm>
            <a:off x="6438557" y="3804575"/>
            <a:ext cx="3761886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10"/>
              </a:rPr>
              <a:t>https://www.microsoft.com/en-us/research/uploads/prod/2021/06/Pre-training-Models-Xu-Tan.pdf</a:t>
            </a:r>
            <a:endParaRPr lang="en-US" sz="1100" dirty="0"/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6AAA780-3C02-EC8D-1EC3-13A1301B2D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743" y="4239447"/>
            <a:ext cx="2155584" cy="87716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EEC998E-B5E7-F7A1-B18F-082A7E966087}"/>
              </a:ext>
            </a:extLst>
          </p:cNvPr>
          <p:cNvSpPr txBox="1"/>
          <p:nvPr/>
        </p:nvSpPr>
        <p:spPr>
          <a:xfrm>
            <a:off x="9392798" y="5048723"/>
            <a:ext cx="260452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BART</a:t>
            </a:r>
          </a:p>
          <a:p>
            <a:pPr algn="r"/>
            <a:r>
              <a:rPr lang="en-US" sz="1100" dirty="0">
                <a:hlinkClick r:id="rId12"/>
              </a:rPr>
              <a:t>https://arxiv.org/pdf/1906.07510v8.pdf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1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644149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After RE, associations between relations occurs.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Leading association algorithms are:</a:t>
            </a:r>
          </a:p>
          <a:p>
            <a:pPr marL="1143000" lvl="1" indent="-457200"/>
            <a:r>
              <a:rPr lang="en-US" dirty="0" err="1"/>
              <a:t>Apriori</a:t>
            </a:r>
            <a:r>
              <a:rPr lang="en-US" dirty="0"/>
              <a:t> (Low Mem, Slow Speed)</a:t>
            </a:r>
          </a:p>
          <a:p>
            <a:pPr marL="1143000" lvl="1" indent="-457200"/>
            <a:r>
              <a:rPr lang="en-US" dirty="0"/>
              <a:t>Eclat (Medium Mem, Medium Speed)</a:t>
            </a:r>
          </a:p>
          <a:p>
            <a:pPr marL="1143000" lvl="1" indent="-457200"/>
            <a:r>
              <a:rPr lang="en-US" dirty="0"/>
              <a:t>FP Growth (High Mem, Fast Speed)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Continued</a:t>
            </a:r>
          </a:p>
        </p:txBody>
      </p:sp>
      <p:pic>
        <p:nvPicPr>
          <p:cNvPr id="1026" name="Picture 2" descr="Market basket analysis for improving the effectiveness of marketing and  sales using Apriori, FP Growth and Eclat Algorithm | Semantic Scholar">
            <a:extLst>
              <a:ext uri="{FF2B5EF4-FFF2-40B4-BE49-F238E27FC236}">
                <a16:creationId xmlns:a16="http://schemas.microsoft.com/office/drawing/2014/main" id="{3076D6AF-54C0-3CA4-36D5-31DF515C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579" y="121385"/>
            <a:ext cx="3844031" cy="472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8EC153-6B38-57A2-2FCA-B23852049CFB}"/>
              </a:ext>
            </a:extLst>
          </p:cNvPr>
          <p:cNvSpPr txBox="1"/>
          <p:nvPr/>
        </p:nvSpPr>
        <p:spPr>
          <a:xfrm>
            <a:off x="8027633" y="4841742"/>
            <a:ext cx="45697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https://www.semanticscholar.org/paper/Market-basket-analysis-for-improving-the-of-and-FP-Khan-Solaiman/99115afbb9202eba44c7522dccdf71fec8fd6b21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62935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10" name="Graphic 23">
            <a:extLst>
              <a:ext uri="{FF2B5EF4-FFF2-40B4-BE49-F238E27FC236}">
                <a16:creationId xmlns:a16="http://schemas.microsoft.com/office/drawing/2014/main" id="{B403479B-6279-6B9B-15A6-8F2BDEAB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855" y="33417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823B0CCC-5A09-0291-7271-2060F272E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2143" y="4105030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Neptune</a:t>
            </a:r>
          </a:p>
        </p:txBody>
      </p:sp>
      <p:pic>
        <p:nvPicPr>
          <p:cNvPr id="12" name="Graphic 5">
            <a:extLst>
              <a:ext uri="{FF2B5EF4-FFF2-40B4-BE49-F238E27FC236}">
                <a16:creationId xmlns:a16="http://schemas.microsoft.com/office/drawing/2014/main" id="{CD175E6E-590E-C08B-AD57-A2EF9A1E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95" y="336209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9216F19C-9C34-83D3-5F60-16D622B8D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6183" y="4125677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pic>
        <p:nvPicPr>
          <p:cNvPr id="14" name="Graphic 26">
            <a:extLst>
              <a:ext uri="{FF2B5EF4-FFF2-40B4-BE49-F238E27FC236}">
                <a16:creationId xmlns:a16="http://schemas.microsoft.com/office/drawing/2014/main" id="{E26A8743-9DA5-D4DF-FD23-E95E49A12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466" y="33430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B2D58A4D-06E7-5B57-6A62-20677EFEE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229" y="4106617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pic>
        <p:nvPicPr>
          <p:cNvPr id="16" name="Graphic 8">
            <a:extLst>
              <a:ext uri="{FF2B5EF4-FFF2-40B4-BE49-F238E27FC236}">
                <a16:creationId xmlns:a16="http://schemas.microsoft.com/office/drawing/2014/main" id="{3848FD04-6E35-FA28-AD60-69DC562E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37" y="33605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777BBEAB-C225-5FCC-F39E-447BADB0D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662" y="4124090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18" name="Graphic 5">
            <a:extLst>
              <a:ext uri="{FF2B5EF4-FFF2-40B4-BE49-F238E27FC236}">
                <a16:creationId xmlns:a16="http://schemas.microsoft.com/office/drawing/2014/main" id="{7C55BD12-8A50-90B2-0310-540EC151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66" y="334014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FA452723-8860-6543-569A-8F0878DB2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5854" y="4103732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0F0107-7602-4170-71D6-9AC0A8074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13" y="3416060"/>
            <a:ext cx="1316364" cy="625599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9481A4E1-2EC1-EAC1-E453-7EAD2097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4" y="4103732"/>
            <a:ext cx="22399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Text Dataset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60E0BB5-3695-E8FE-A2B8-B90D820B3B6A}"/>
              </a:ext>
            </a:extLst>
          </p:cNvPr>
          <p:cNvSpPr/>
          <p:nvPr/>
        </p:nvSpPr>
        <p:spPr>
          <a:xfrm>
            <a:off x="1868977" y="3639845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8C45030-9B85-204B-D637-9C31C242D8EC}"/>
              </a:ext>
            </a:extLst>
          </p:cNvPr>
          <p:cNvSpPr/>
          <p:nvPr/>
        </p:nvSpPr>
        <p:spPr>
          <a:xfrm>
            <a:off x="3742013" y="3648287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CDF5436-7932-925D-C1B1-30D49E6EAF7B}"/>
              </a:ext>
            </a:extLst>
          </p:cNvPr>
          <p:cNvSpPr/>
          <p:nvPr/>
        </p:nvSpPr>
        <p:spPr>
          <a:xfrm>
            <a:off x="5679195" y="3648287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999DFA5-18C7-786F-6448-959DE9B67F1E}"/>
              </a:ext>
            </a:extLst>
          </p:cNvPr>
          <p:cNvSpPr/>
          <p:nvPr/>
        </p:nvSpPr>
        <p:spPr>
          <a:xfrm>
            <a:off x="7604239" y="3648287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E8C8B19-BA44-A1FD-60F3-35E960C7EF02}"/>
              </a:ext>
            </a:extLst>
          </p:cNvPr>
          <p:cNvSpPr/>
          <p:nvPr/>
        </p:nvSpPr>
        <p:spPr>
          <a:xfrm>
            <a:off x="9523200" y="3639845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8AB4D74-8104-0C23-5473-A006B28FCA7D}"/>
              </a:ext>
            </a:extLst>
          </p:cNvPr>
          <p:cNvSpPr/>
          <p:nvPr/>
        </p:nvSpPr>
        <p:spPr>
          <a:xfrm>
            <a:off x="10286273" y="1690687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Clean, Transform, and Filter Structured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DB Scans and Queries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Apply FP Growth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8D5078D2-5132-1F28-91BC-7E280A6E6F12}"/>
              </a:ext>
            </a:extLst>
          </p:cNvPr>
          <p:cNvSpPr/>
          <p:nvPr/>
        </p:nvSpPr>
        <p:spPr>
          <a:xfrm>
            <a:off x="8338923" y="1690687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Perform Relation Extraction (RE) to convert unstructured data to structured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Write to DB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51A188D5-C409-08D8-8979-D3614782AC55}"/>
              </a:ext>
            </a:extLst>
          </p:cNvPr>
          <p:cNvSpPr/>
          <p:nvPr/>
        </p:nvSpPr>
        <p:spPr>
          <a:xfrm>
            <a:off x="6446930" y="1690687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High performance queue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Allows consuming service to be parallel by ensuring only one consumer gets each message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1FA4C82D-03C5-D2F3-A779-B0BC3E1C3711}"/>
              </a:ext>
            </a:extLst>
          </p:cNvPr>
          <p:cNvSpPr/>
          <p:nvPr/>
        </p:nvSpPr>
        <p:spPr>
          <a:xfrm>
            <a:off x="4554937" y="1692168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Download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Unzip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Split into manageable data message 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Publish text to queue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07BA34E2-9FDD-FC52-EE90-6FD7AFDC2A78}"/>
              </a:ext>
            </a:extLst>
          </p:cNvPr>
          <p:cNvSpPr/>
          <p:nvPr/>
        </p:nvSpPr>
        <p:spPr>
          <a:xfrm>
            <a:off x="2603661" y="1692168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Zipped text moved to AWS cloud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This allows servers to access as needed with higher download speeds 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EB33BAA7-F1B2-4D78-DD26-797498615281}"/>
              </a:ext>
            </a:extLst>
          </p:cNvPr>
          <p:cNvSpPr/>
          <p:nvPr/>
        </p:nvSpPr>
        <p:spPr>
          <a:xfrm>
            <a:off x="652385" y="1694990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Text already mined and transforming to JSON files</a:t>
            </a:r>
          </a:p>
        </p:txBody>
      </p:sp>
    </p:spTree>
    <p:extLst>
      <p:ext uri="{BB962C8B-B14F-4D97-AF65-F5344CB8AC3E}">
        <p14:creationId xmlns:p14="http://schemas.microsoft.com/office/powerpoint/2010/main" val="1978093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25625"/>
            <a:ext cx="6592411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Wikipedia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6.5M+ English articles as of 2022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10TB of data as of 2015</a:t>
            </a:r>
          </a:p>
          <a:p>
            <a:pPr marL="1143000" lvl="1" indent="-457200"/>
            <a:r>
              <a:rPr lang="en-US" sz="1600" dirty="0">
                <a:hlinkClick r:id="rId2"/>
              </a:rPr>
              <a:t>https://dumps.wikimedia.org/enwiki/latest/</a:t>
            </a:r>
          </a:p>
          <a:p>
            <a:pPr marL="1143000" lvl="1" indent="-457200"/>
            <a:r>
              <a:rPr lang="en-US" sz="1600" dirty="0">
                <a:hlinkClick r:id="rId2"/>
              </a:rPr>
              <a:t>https://www.kaggle.com/datasets/ltcmdrdata/plain-text-wikipedia-202011</a:t>
            </a:r>
            <a:endParaRPr lang="en-US" sz="1600" dirty="0"/>
          </a:p>
          <a:p>
            <a:pPr marL="1143000" lvl="1" indent="-457200"/>
            <a:r>
              <a:rPr lang="en-US" sz="1600" dirty="0">
                <a:hlinkClick r:id="rId3"/>
              </a:rPr>
              <a:t>https://github.com/daveshap/PlainTextWikipedia</a:t>
            </a:r>
            <a:endParaRPr lang="en-US" sz="1600" dirty="0"/>
          </a:p>
          <a:p>
            <a:pPr marL="1143000" lvl="1" indent="-457200"/>
            <a:endParaRPr lang="en-US" sz="1600" dirty="0"/>
          </a:p>
          <a:p>
            <a:pPr marL="1143000" lvl="1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41108-C71A-B09B-58DC-39D7C729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47" y="1291929"/>
            <a:ext cx="3702953" cy="3512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A0BB7-73EA-2B1F-803A-90F252081FA4}"/>
              </a:ext>
            </a:extLst>
          </p:cNvPr>
          <p:cNvSpPr txBox="1"/>
          <p:nvPr/>
        </p:nvSpPr>
        <p:spPr>
          <a:xfrm>
            <a:off x="8052047" y="4804755"/>
            <a:ext cx="3977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https://en.wikipedia.org/wiki/Wikipedia:Size_of_Wikipedia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3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6CA8CD-4979-7AA6-56AD-E0C2BF70D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812"/>
          <a:stretch/>
        </p:blipFill>
        <p:spPr>
          <a:xfrm>
            <a:off x="509768" y="2249688"/>
            <a:ext cx="5010710" cy="2287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56F468-EF02-AA3B-3804-245A69F21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45" b="65222"/>
          <a:stretch/>
        </p:blipFill>
        <p:spPr>
          <a:xfrm>
            <a:off x="455026" y="2540116"/>
            <a:ext cx="5010710" cy="2008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91CBF2-3CA1-7A50-EF70-ECEE64451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25" b="28454"/>
          <a:stretch/>
        </p:blipFill>
        <p:spPr>
          <a:xfrm>
            <a:off x="479426" y="2713972"/>
            <a:ext cx="5010710" cy="351928"/>
          </a:xfrm>
          <a:prstGeom prst="rect">
            <a:avLst/>
          </a:prstGeom>
        </p:spPr>
      </p:pic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61CDC1B5-5EE2-F073-1C40-D10C5CF9E2E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9426" y="1882136"/>
            <a:ext cx="4986310" cy="735103"/>
          </a:xfrm>
        </p:spPr>
        <p:txBody>
          <a:bodyPr/>
          <a:lstStyle/>
          <a:p>
            <a:r>
              <a:rPr lang="en-US" sz="1600" u="sng" dirty="0"/>
              <a:t>Some early associations</a:t>
            </a:r>
          </a:p>
          <a:p>
            <a:endParaRPr lang="en-US" sz="1600" u="sng" dirty="0"/>
          </a:p>
          <a:p>
            <a:endParaRPr lang="en-US" sz="1600" u="sng" dirty="0"/>
          </a:p>
          <a:p>
            <a:pPr lvl="1" indent="0">
              <a:buNone/>
            </a:pPr>
            <a:endParaRPr lang="en-US" sz="1400" u="sng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F9BEE7-B33D-2EA9-D8AB-30427C4FD1D6}"/>
              </a:ext>
            </a:extLst>
          </p:cNvPr>
          <p:cNvSpPr/>
          <p:nvPr/>
        </p:nvSpPr>
        <p:spPr>
          <a:xfrm>
            <a:off x="1153461" y="3162633"/>
            <a:ext cx="1907548" cy="72229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Washington Capitals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D5B97-222A-77CF-87C7-A3CC3C1D9FD3}"/>
              </a:ext>
            </a:extLst>
          </p:cNvPr>
          <p:cNvSpPr/>
          <p:nvPr/>
        </p:nvSpPr>
        <p:spPr>
          <a:xfrm>
            <a:off x="3729793" y="4229276"/>
            <a:ext cx="1735943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Ice Hockey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64088D-DC1C-E027-CA0F-CE14346A62C6}"/>
              </a:ext>
            </a:extLst>
          </p:cNvPr>
          <p:cNvSpPr/>
          <p:nvPr/>
        </p:nvSpPr>
        <p:spPr>
          <a:xfrm>
            <a:off x="1264212" y="4584256"/>
            <a:ext cx="1735941" cy="92350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National Hockey League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58650C-E33C-6B55-4D39-1F661E17CFB4}"/>
              </a:ext>
            </a:extLst>
          </p:cNvPr>
          <p:cNvCxnSpPr>
            <a:cxnSpLocks/>
          </p:cNvCxnSpPr>
          <p:nvPr/>
        </p:nvCxnSpPr>
        <p:spPr>
          <a:xfrm>
            <a:off x="2965002" y="3744576"/>
            <a:ext cx="964226" cy="55375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F69052-A8CB-3D45-5502-43EFFE33195F}"/>
              </a:ext>
            </a:extLst>
          </p:cNvPr>
          <p:cNvCxnSpPr>
            <a:cxnSpLocks/>
          </p:cNvCxnSpPr>
          <p:nvPr/>
        </p:nvCxnSpPr>
        <p:spPr>
          <a:xfrm>
            <a:off x="2123202" y="3958507"/>
            <a:ext cx="0" cy="607657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B02F6F-59F0-82A2-380D-41F4E0C6E6FD}"/>
              </a:ext>
            </a:extLst>
          </p:cNvPr>
          <p:cNvSpPr txBox="1"/>
          <p:nvPr/>
        </p:nvSpPr>
        <p:spPr>
          <a:xfrm>
            <a:off x="3395116" y="3628132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9681A6-D69B-9737-6963-23D416117DB1}"/>
              </a:ext>
            </a:extLst>
          </p:cNvPr>
          <p:cNvSpPr txBox="1"/>
          <p:nvPr/>
        </p:nvSpPr>
        <p:spPr>
          <a:xfrm>
            <a:off x="2226016" y="3977305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league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1B5527-9E35-D132-B351-6F3652A2508E}"/>
              </a:ext>
            </a:extLst>
          </p:cNvPr>
          <p:cNvSpPr txBox="1"/>
          <p:nvPr/>
        </p:nvSpPr>
        <p:spPr>
          <a:xfrm>
            <a:off x="160312" y="3918211"/>
            <a:ext cx="127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Inference!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A0574A-FCB5-DB37-8428-B67DE6BEF7B6}"/>
              </a:ext>
            </a:extLst>
          </p:cNvPr>
          <p:cNvCxnSpPr>
            <a:cxnSpLocks/>
          </p:cNvCxnSpPr>
          <p:nvPr/>
        </p:nvCxnSpPr>
        <p:spPr>
          <a:xfrm>
            <a:off x="1333510" y="4102877"/>
            <a:ext cx="725722" cy="174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6B28BC2-D139-CFF1-9B75-0F6F7D6D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446" y="217109"/>
            <a:ext cx="5378766" cy="52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2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8842</TotalTime>
  <Words>642</Words>
  <Application>Microsoft Office PowerPoint</Application>
  <PresentationFormat>Widescreen</PresentationFormat>
  <Paragraphs>127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Office Theme</vt:lpstr>
      <vt:lpstr>2_Office Theme</vt:lpstr>
      <vt:lpstr> Data Mining for Entity Relationship Associations   School of Engineering and Applied Science  Department of Computer Science CSCI 6443– Data Mining  </vt:lpstr>
      <vt:lpstr>Problem Definition</vt:lpstr>
      <vt:lpstr>Problem Definition Continued</vt:lpstr>
      <vt:lpstr>Related Work Continued</vt:lpstr>
      <vt:lpstr>Related Work Continued</vt:lpstr>
      <vt:lpstr>Related Work Continued</vt:lpstr>
      <vt:lpstr>Approach</vt:lpstr>
      <vt:lpstr>Selected Dataset</vt:lpstr>
      <vt:lpstr>Results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Ryan Gross</cp:lastModifiedBy>
  <cp:revision>44</cp:revision>
  <dcterms:created xsi:type="dcterms:W3CDTF">2020-03-10T16:22:03Z</dcterms:created>
  <dcterms:modified xsi:type="dcterms:W3CDTF">2022-12-03T12:46:31Z</dcterms:modified>
</cp:coreProperties>
</file>